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89" r:id="rId7"/>
    <p:sldId id="295" r:id="rId8"/>
    <p:sldId id="296" r:id="rId9"/>
    <p:sldId id="297" r:id="rId10"/>
    <p:sldId id="299" r:id="rId11"/>
    <p:sldId id="300" r:id="rId12"/>
    <p:sldId id="301" r:id="rId13"/>
    <p:sldId id="302" r:id="rId14"/>
    <p:sldId id="304" r:id="rId15"/>
    <p:sldId id="298" r:id="rId16"/>
    <p:sldId id="303" r:id="rId17"/>
    <p:sldId id="276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4" autoAdjust="0"/>
    <p:restoredTop sz="94660"/>
  </p:normalViewPr>
  <p:slideViewPr>
    <p:cSldViewPr snapToGrid="0">
      <p:cViewPr>
        <p:scale>
          <a:sx n="80" d="100"/>
          <a:sy n="80" d="100"/>
        </p:scale>
        <p:origin x="48" y="13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04/08/2021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04/08/2021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Web-scraper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Web-scraper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6" Type="http://schemas.microsoft.com/office/2017/06/relationships/model3d" Target="../media/model3d3.glb"/><Relationship Id="rId5" Type="http://schemas.openxmlformats.org/officeDocument/2006/relationships/image" Target="../media/image34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5045032" cy="1122202"/>
          </a:xfrm>
        </p:spPr>
        <p:txBody>
          <a:bodyPr/>
          <a:lstStyle/>
          <a:p>
            <a:r>
              <a:rPr lang="en-US" dirty="0"/>
              <a:t>Web-scraping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Easha Tu Razia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A113-954E-496A-AB2C-49DA6EFD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A1DA5-C6E5-4F46-89D3-711B81167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Loop through all index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9627A-52DC-4AE0-92DD-988CFA63C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318" y="2557463"/>
            <a:ext cx="2707822" cy="514350"/>
          </a:xfrm>
        </p:spPr>
        <p:txBody>
          <a:bodyPr/>
          <a:lstStyle/>
          <a:p>
            <a:r>
              <a:rPr lang="en-US" dirty="0"/>
              <a:t>Store the UNIQUE identifier to loop through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599F4-5FD9-435C-A36A-DD0918B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Collect Relevant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5DB22-0C42-4134-B10B-5F68CDC3A6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3AA702-0BCE-46DD-8C7D-964A12341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9F629-B59B-4C67-B6B6-5342201B3A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6401786-9902-43D1-B219-5BD98BFD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75607F-1BEE-4642-9035-6DCDFE84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Web-scraper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FCB9D2-7D69-4CA0-932A-B32DED24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73C7E-9F42-4607-9F90-81D97CFDEF05}"/>
              </a:ext>
            </a:extLst>
          </p:cNvPr>
          <p:cNvSpPr/>
          <p:nvPr/>
        </p:nvSpPr>
        <p:spPr>
          <a:xfrm>
            <a:off x="8296275" y="1995488"/>
            <a:ext cx="876300" cy="577982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B44CEB-DE57-4DED-AD8E-9A15F3B77A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70FE23-7496-445A-8E9A-9C659854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90" y="2538361"/>
            <a:ext cx="7894568" cy="27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7F3F-0F43-4194-951C-D05DF722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83674-3110-4D9F-80D3-845E39CE8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Format: </a:t>
            </a:r>
            <a:r>
              <a:rPr lang="en-US" dirty="0"/>
              <a:t>SQL, Excel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7D88C3-ED81-4155-BFA7-D0A8A168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C2C3A-763F-4955-9937-81982A31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Web-scraper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0930B-3303-4C11-84EB-597AEC14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9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Content Placeholder 20" descr="FOC Ring Block Coaster 10x10cm">
                <a:extLst>
                  <a:ext uri="{FF2B5EF4-FFF2-40B4-BE49-F238E27FC236}">
                    <a16:creationId xmlns:a16="http://schemas.microsoft.com/office/drawing/2014/main" id="{004CE2D4-A55D-4003-9F1E-ECFB640F29C3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19"/>
                <p:extLst>
                  <p:ext uri="{D42A27DB-BD31-4B8C-83A1-F6EECF244321}">
                    <p14:modId xmlns:p14="http://schemas.microsoft.com/office/powerpoint/2010/main" val="2802754917"/>
                  </p:ext>
                </p:extLst>
              </p:nvPr>
            </p:nvGraphicFramePr>
            <p:xfrm>
              <a:off x="8685892" y="2629167"/>
              <a:ext cx="1643534" cy="1694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43534" cy="1694808"/>
                    </a:xfrm>
                    <a:prstGeom prst="rect">
                      <a:avLst/>
                    </a:prstGeom>
                  </am3d:spPr>
                  <am3d:camera>
                    <am3d:pos x="0" y="0" z="65914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39" d="1000000"/>
                    <am3d:preTrans dx="-3880" dy="-43461" dz="-1819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3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Content Placeholder 20" descr="FOC Ring Block Coaster 10x10cm">
                <a:extLst>
                  <a:ext uri="{FF2B5EF4-FFF2-40B4-BE49-F238E27FC236}">
                    <a16:creationId xmlns:a16="http://schemas.microsoft.com/office/drawing/2014/main" id="{004CE2D4-A55D-4003-9F1E-ECFB640F2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5892" y="2629167"/>
                <a:ext cx="1643534" cy="1694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Content Placeholder 19" descr="Blocks">
                <a:extLst>
                  <a:ext uri="{FF2B5EF4-FFF2-40B4-BE49-F238E27FC236}">
                    <a16:creationId xmlns:a16="http://schemas.microsoft.com/office/drawing/2014/main" id="{8BEE08A8-B141-4A76-99C1-A5A33DD7C574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17"/>
                <p:extLst>
                  <p:ext uri="{D42A27DB-BD31-4B8C-83A1-F6EECF244321}">
                    <p14:modId xmlns:p14="http://schemas.microsoft.com/office/powerpoint/2010/main" val="2947415843"/>
                  </p:ext>
                </p:extLst>
              </p:nvPr>
            </p:nvGraphicFramePr>
            <p:xfrm>
              <a:off x="1874257" y="2806600"/>
              <a:ext cx="1954794" cy="16008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54794" cy="1600844"/>
                    </a:xfrm>
                    <a:prstGeom prst="rect">
                      <a:avLst/>
                    </a:prstGeom>
                  </am3d:spPr>
                  <am3d:camera>
                    <am3d:pos x="0" y="0" z="611982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4584" d="1000000"/>
                    <am3d:preTrans dx="-13" dy="-2680463" dz="-15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32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Content Placeholder 19" descr="Blocks">
                <a:extLst>
                  <a:ext uri="{FF2B5EF4-FFF2-40B4-BE49-F238E27FC236}">
                    <a16:creationId xmlns:a16="http://schemas.microsoft.com/office/drawing/2014/main" id="{8BEE08A8-B141-4A76-99C1-A5A33DD7C5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4257" y="2806600"/>
                <a:ext cx="1954794" cy="1600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Content Placeholder 16" descr="Blocks">
                <a:extLst>
                  <a:ext uri="{FF2B5EF4-FFF2-40B4-BE49-F238E27FC236}">
                    <a16:creationId xmlns:a16="http://schemas.microsoft.com/office/drawing/2014/main" id="{097F8E93-82CE-4BC0-964D-C85808C5DF1C}"/>
                  </a:ext>
                </a:extLst>
              </p:cNvPr>
              <p:cNvGraphicFramePr>
                <a:graphicFrameLocks noGrp="1" noChangeAspect="1"/>
              </p:cNvGraphicFramePr>
              <p:nvPr>
                <p:ph sz="quarter" idx="18"/>
                <p:extLst>
                  <p:ext uri="{D42A27DB-BD31-4B8C-83A1-F6EECF244321}">
                    <p14:modId xmlns:p14="http://schemas.microsoft.com/office/powerpoint/2010/main" val="2777467716"/>
                  </p:ext>
                </p:extLst>
              </p:nvPr>
            </p:nvGraphicFramePr>
            <p:xfrm>
              <a:off x="5245190" y="2730666"/>
              <a:ext cx="2008398" cy="164474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08398" cy="1644742"/>
                    </a:xfrm>
                    <a:prstGeom prst="rect">
                      <a:avLst/>
                    </a:prstGeom>
                  </am3d:spPr>
                  <am3d:camera>
                    <am3d:pos x="0" y="0" z="611982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4584" d="1000000"/>
                    <am3d:preTrans dx="-23339025" dy="-2680463" dz="43474604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704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Content Placeholder 16" descr="Blocks">
                <a:extLst>
                  <a:ext uri="{FF2B5EF4-FFF2-40B4-BE49-F238E27FC236}">
                    <a16:creationId xmlns:a16="http://schemas.microsoft.com/office/drawing/2014/main" id="{097F8E93-82CE-4BC0-964D-C85808C5DF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190" y="2730666"/>
                <a:ext cx="2008398" cy="164474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3B281C2-761D-48B5-83FF-544A577D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AA233-A270-42D8-8F1C-1327CCB3A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FB1AC-7081-40A0-A719-8E835B8705B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D603C-C4E2-4EE2-999C-D0DFF5A21586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4D1ED-0AB4-4492-898C-AA4C4DAAC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Cleaning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B3FA4B-6EFD-4603-869C-6A86EEEF31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A336D8-3E43-42A2-B420-8438831CA34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Repetition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E7416E8-240F-4902-A889-DCD815ED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1047ED-5EC5-4F13-B520-36EAEA31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Web-scraper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7C474ED-6F7B-4B03-8EFC-B9C076A6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9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7573-A9AF-4BB2-B6FC-6E18C200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486276" cy="1325563"/>
          </a:xfrm>
        </p:spPr>
        <p:txBody>
          <a:bodyPr/>
          <a:lstStyle/>
          <a:p>
            <a:r>
              <a:rPr lang="en-US" dirty="0"/>
              <a:t>The final STEP:</a:t>
            </a:r>
            <a:br>
              <a:rPr lang="en-US" dirty="0"/>
            </a:br>
            <a:r>
              <a:rPr lang="en-US" dirty="0"/>
              <a:t>Predicted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3A7A5-15EA-4673-8695-96C264D33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635091"/>
            <a:ext cx="4124326" cy="3432174"/>
          </a:xfrm>
        </p:spPr>
        <p:txBody>
          <a:bodyPr>
            <a:normAutofit/>
          </a:bodyPr>
          <a:lstStyle/>
          <a:p>
            <a:r>
              <a:rPr lang="en-US" dirty="0"/>
              <a:t>Predict wing dimensions such as: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Span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Height 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/>
              <a:t>Length</a:t>
            </a:r>
          </a:p>
          <a:p>
            <a:r>
              <a:rPr lang="en-US" dirty="0"/>
              <a:t>For an aircraft given aircraft choices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8A865-3FF7-4D1A-99F2-06A5F609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1EC9-4D38-4FC1-A674-0517DF235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Web-scraper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6D4AF-FCDF-4029-8B7E-86BDE4E6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9" y="1615736"/>
            <a:ext cx="5924365" cy="21217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BFF3-79B1-41FF-BEC7-E9E978D1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40906-98E1-4894-BAEC-9FABAFA8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432482"/>
            <a:ext cx="3171825" cy="37552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- The different locations on the internet that your script collects data from</a:t>
            </a:r>
          </a:p>
          <a:p>
            <a:r>
              <a:rPr lang="en-US" dirty="0"/>
              <a:t>    - The layout of a example webpages you scraped and how you targeted elements within them</a:t>
            </a:r>
          </a:p>
          <a:p>
            <a:r>
              <a:rPr lang="en-US" dirty="0"/>
              <a:t>    - In what format you chose to store your data and why (data lake vs data warehouse, file type, database table schema)</a:t>
            </a:r>
          </a:p>
          <a:p>
            <a:r>
              <a:rPr lang="en-US" dirty="0"/>
              <a:t>    - How you cleaned the data (No imputation required now)</a:t>
            </a:r>
          </a:p>
          <a:p>
            <a:r>
              <a:rPr lang="en-US" dirty="0"/>
              <a:t>    - Suggestions of which variable in your dataset you will attempt to predict using some of the remaining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CC63-0385-4F66-ABE4-292C3758F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05BD-5AAC-4EF2-91E1-D70231DC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1A361-4B09-4067-831D-A8996672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79C89C-99AE-454E-8982-352AABB7EF0D}"/>
              </a:ext>
            </a:extLst>
          </p:cNvPr>
          <p:cNvSpPr txBox="1">
            <a:spLocks/>
          </p:cNvSpPr>
          <p:nvPr/>
        </p:nvSpPr>
        <p:spPr>
          <a:xfrm>
            <a:off x="4202465" y="51445"/>
            <a:ext cx="3171825" cy="3263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Do not include screenshots of code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presentation must be that: a presentation (Don't show us your code and call it a day)</a:t>
            </a:r>
          </a:p>
        </p:txBody>
      </p:sp>
    </p:spTree>
    <p:extLst>
      <p:ext uri="{BB962C8B-B14F-4D97-AF65-F5344CB8AC3E}">
        <p14:creationId xmlns:p14="http://schemas.microsoft.com/office/powerpoint/2010/main" val="281021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ZA" dirty="0"/>
              <a:t>Aircraft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dirty="0"/>
              <a:t>Preliminary design of an aircraft consists heuristic approximations.</a:t>
            </a:r>
          </a:p>
          <a:p>
            <a:endParaRPr lang="en-US" dirty="0"/>
          </a:p>
          <a:p>
            <a:r>
              <a:rPr lang="en-US" dirty="0"/>
              <a:t>More organized data can improve the design process.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Web-scraper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6" y="4338627"/>
            <a:ext cx="4542223" cy="1325563"/>
          </a:xfrm>
        </p:spPr>
        <p:txBody>
          <a:bodyPr/>
          <a:lstStyle/>
          <a:p>
            <a:r>
              <a:rPr lang="en-US" dirty="0"/>
              <a:t>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Airliners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0070C0"/>
                </a:solidFill>
              </a:rPr>
              <a:t>https://www.airliners.net/aircraft-data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Aircraft bluebook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https://aircraftbluebook.com/Tools/ABB/ShowSpecifications.do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Eurocontrol</a:t>
            </a:r>
            <a:r>
              <a:rPr lang="en-US" dirty="0"/>
              <a:t> - </a:t>
            </a:r>
            <a:r>
              <a:rPr lang="en-US" dirty="0" err="1"/>
              <a:t>Contentzone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2950" y="4059652"/>
            <a:ext cx="5574755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https://contentzone.eurocontrol.int/aircraftperformance/default.aspx?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35CD17-51D6-4C99-8818-514A02227957}"/>
              </a:ext>
            </a:extLst>
          </p:cNvPr>
          <p:cNvSpPr txBox="1">
            <a:spLocks/>
          </p:cNvSpPr>
          <p:nvPr/>
        </p:nvSpPr>
        <p:spPr>
          <a:xfrm>
            <a:off x="1582351" y="5664190"/>
            <a:ext cx="4675573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Scraped Using </a:t>
            </a:r>
            <a:r>
              <a:rPr lang="en-US" sz="2400" dirty="0"/>
              <a:t>Selenium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" y="4338627"/>
            <a:ext cx="4265998" cy="1325563"/>
          </a:xfrm>
        </p:spPr>
        <p:txBody>
          <a:bodyPr/>
          <a:lstStyle/>
          <a:p>
            <a:r>
              <a:rPr lang="en-US" dirty="0"/>
              <a:t>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Airliners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0070C0"/>
                </a:solidFill>
              </a:rPr>
              <a:t>https://www.airliners.net/aircraft-data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Aircraft bluebook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https://aircraftbluebook.com/Tools/ABB/ShowSpecifications.do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Eurocontrol</a:t>
            </a:r>
            <a:r>
              <a:rPr lang="en-US" dirty="0"/>
              <a:t> - </a:t>
            </a:r>
            <a:r>
              <a:rPr lang="en-US" dirty="0" err="1"/>
              <a:t>Contentzone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2950" y="4059652"/>
            <a:ext cx="5574755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https://contentzone.eurocontrol.int/aircraftperformance/default.aspx?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01E21F-2EBC-4F70-9355-73E9E822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0" y="1017530"/>
            <a:ext cx="5429250" cy="3590925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C155DB8-AE1C-46B1-B548-5B8DE0924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4174"/>
              </p:ext>
            </p:extLst>
          </p:nvPr>
        </p:nvGraphicFramePr>
        <p:xfrm>
          <a:off x="5552520" y="5009597"/>
          <a:ext cx="3670333" cy="95475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454776">
                  <a:extLst>
                    <a:ext uri="{9D8B030D-6E8A-4147-A177-3AD203B41FA5}">
                      <a16:colId xmlns:a16="http://schemas.microsoft.com/office/drawing/2014/main" val="2256308253"/>
                    </a:ext>
                  </a:extLst>
                </a:gridCol>
                <a:gridCol w="1215557">
                  <a:extLst>
                    <a:ext uri="{9D8B030D-6E8A-4147-A177-3AD203B41FA5}">
                      <a16:colId xmlns:a16="http://schemas.microsoft.com/office/drawing/2014/main" val="2143974437"/>
                    </a:ext>
                  </a:extLst>
                </a:gridCol>
              </a:tblGrid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Data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14669"/>
                  </a:ext>
                </a:extLst>
              </a:tr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72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976D79-174E-492A-BA58-DCA967511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7" r="4201"/>
          <a:stretch/>
        </p:blipFill>
        <p:spPr>
          <a:xfrm>
            <a:off x="87604" y="1530635"/>
            <a:ext cx="5701977" cy="321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7" y="4338627"/>
            <a:ext cx="3923098" cy="1325563"/>
          </a:xfrm>
        </p:spPr>
        <p:txBody>
          <a:bodyPr/>
          <a:lstStyle/>
          <a:p>
            <a:r>
              <a:rPr lang="en-US" dirty="0"/>
              <a:t>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Airliners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0070C0"/>
                </a:solidFill>
              </a:rPr>
              <a:t>https://www.airliners.net/aircraft-data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Autofit/>
          </a:bodyPr>
          <a:lstStyle/>
          <a:p>
            <a:r>
              <a:rPr lang="en-US" sz="2400" b="1" dirty="0"/>
              <a:t>Aircraft bluebook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0070C0"/>
                </a:solidFill>
              </a:rPr>
              <a:t>https://aircraftbluebook.com/Tools/ABB/ShowSpecifications.do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Eurocontrol</a:t>
            </a:r>
            <a:r>
              <a:rPr lang="en-US" dirty="0"/>
              <a:t> - </a:t>
            </a:r>
            <a:r>
              <a:rPr lang="en-US" dirty="0" err="1"/>
              <a:t>Contentzone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2950" y="4059652"/>
            <a:ext cx="5574755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https://contentzone.eurocontrol.int/aircraftperformance/default.aspx?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16838740-FAAD-4802-A8F0-B14B14CCF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14657"/>
              </p:ext>
            </p:extLst>
          </p:nvPr>
        </p:nvGraphicFramePr>
        <p:xfrm>
          <a:off x="5789581" y="5009597"/>
          <a:ext cx="3670333" cy="95475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454776">
                  <a:extLst>
                    <a:ext uri="{9D8B030D-6E8A-4147-A177-3AD203B41FA5}">
                      <a16:colId xmlns:a16="http://schemas.microsoft.com/office/drawing/2014/main" val="2256308253"/>
                    </a:ext>
                  </a:extLst>
                </a:gridCol>
                <a:gridCol w="1215557">
                  <a:extLst>
                    <a:ext uri="{9D8B030D-6E8A-4147-A177-3AD203B41FA5}">
                      <a16:colId xmlns:a16="http://schemas.microsoft.com/office/drawing/2014/main" val="2143974437"/>
                    </a:ext>
                  </a:extLst>
                </a:gridCol>
              </a:tblGrid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Data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14669"/>
                  </a:ext>
                </a:extLst>
              </a:tr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72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26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26" y="4338627"/>
            <a:ext cx="4161223" cy="1325563"/>
          </a:xfrm>
        </p:spPr>
        <p:txBody>
          <a:bodyPr/>
          <a:lstStyle/>
          <a:p>
            <a:r>
              <a:rPr lang="en-US" dirty="0"/>
              <a:t>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Airliners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rgbClr val="0070C0"/>
                </a:solidFill>
              </a:rPr>
              <a:t>https://www.airliners.net/aircraft-data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Aircraft bluebook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https://aircraftbluebook.com/Tools/ABB/ShowSpecifications.do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err="1"/>
              <a:t>Eurocontrol</a:t>
            </a:r>
            <a:r>
              <a:rPr lang="en-US" sz="2400" b="1" dirty="0"/>
              <a:t> - </a:t>
            </a:r>
            <a:r>
              <a:rPr lang="en-US" sz="2400" b="1" dirty="0" err="1"/>
              <a:t>Contentzone</a:t>
            </a:r>
            <a:endParaRPr lang="en-US" sz="24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2950" y="4059652"/>
            <a:ext cx="5574755" cy="557950"/>
          </a:xfrm>
        </p:spPr>
        <p:txBody>
          <a:bodyPr/>
          <a:lstStyle/>
          <a:p>
            <a:r>
              <a:rPr lang="en-ZA" dirty="0">
                <a:solidFill>
                  <a:srgbClr val="0070C0"/>
                </a:solidFill>
              </a:rPr>
              <a:t>https://contentzone.eurocontrol.int/aircraftperformance/default.aspx?</a:t>
            </a:r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 err="1"/>
              <a:t>AiCore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Web-scraper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D7461B8-F592-4C92-A379-B682EA3E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7" y="1209004"/>
            <a:ext cx="5632354" cy="3207977"/>
          </a:xfrm>
          <a:prstGeom prst="rect">
            <a:avLst/>
          </a:prstGeom>
        </p:spPr>
      </p:pic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3092D629-7F9A-45A0-BC92-F9E16C4C5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44137"/>
              </p:ext>
            </p:extLst>
          </p:nvPr>
        </p:nvGraphicFramePr>
        <p:xfrm>
          <a:off x="5833581" y="5009597"/>
          <a:ext cx="3670333" cy="95475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454776">
                  <a:extLst>
                    <a:ext uri="{9D8B030D-6E8A-4147-A177-3AD203B41FA5}">
                      <a16:colId xmlns:a16="http://schemas.microsoft.com/office/drawing/2014/main" val="2256308253"/>
                    </a:ext>
                  </a:extLst>
                </a:gridCol>
                <a:gridCol w="1215557">
                  <a:extLst>
                    <a:ext uri="{9D8B030D-6E8A-4147-A177-3AD203B41FA5}">
                      <a16:colId xmlns:a16="http://schemas.microsoft.com/office/drawing/2014/main" val="2143974437"/>
                    </a:ext>
                  </a:extLst>
                </a:gridCol>
              </a:tblGrid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Data Entries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14669"/>
                  </a:ext>
                </a:extLst>
              </a:tr>
              <a:tr h="477379">
                <a:tc>
                  <a:txBody>
                    <a:bodyPr/>
                    <a:lstStyle/>
                    <a:p>
                      <a:r>
                        <a:rPr lang="en-US" dirty="0"/>
                        <a:t>No. of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72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6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A113-954E-496A-AB2C-49DA6EFD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A1DA5-C6E5-4F46-89D3-711B81167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Loop through all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599F4-5FD9-435C-A36A-DD0918B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Collect Relevant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5DB22-0C42-4134-B10B-5F68CDC3A6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3AA702-0BCE-46DD-8C7D-964A12341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9F629-B59B-4C67-B6B6-5342201B3A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C56345-B89A-45D6-9A48-26449E818B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6401786-9902-43D1-B219-5BD98BFD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75607F-1BEE-4642-9035-6DCDFE84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Web-scraper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FCB9D2-7D69-4CA0-932A-B32DED24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7EE62A8F-8187-4A8F-8979-135368DC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97" y="762793"/>
            <a:ext cx="7960011" cy="4411633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1619D2D-3060-46D7-A57B-72D962D32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2557463"/>
            <a:ext cx="2246539" cy="514350"/>
          </a:xfrm>
        </p:spPr>
        <p:txBody>
          <a:bodyPr/>
          <a:lstStyle/>
          <a:p>
            <a:r>
              <a:rPr lang="en-US" dirty="0"/>
              <a:t>Store the UNIQUE identifier to loop through information</a:t>
            </a:r>
          </a:p>
        </p:txBody>
      </p:sp>
    </p:spTree>
    <p:extLst>
      <p:ext uri="{BB962C8B-B14F-4D97-AF65-F5344CB8AC3E}">
        <p14:creationId xmlns:p14="http://schemas.microsoft.com/office/powerpoint/2010/main" val="159704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A113-954E-496A-AB2C-49DA6EFD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A1DA5-C6E5-4F46-89D3-711B81167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Loop through all index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9627A-52DC-4AE0-92DD-988CFA63C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318" y="2557463"/>
            <a:ext cx="2707822" cy="514350"/>
          </a:xfrm>
        </p:spPr>
        <p:txBody>
          <a:bodyPr/>
          <a:lstStyle/>
          <a:p>
            <a:r>
              <a:rPr lang="en-US" b="1" dirty="0"/>
              <a:t>Store the UNIQUE identifier to loop through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599F4-5FD9-435C-A36A-DD0918B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Collect Relevant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5DB22-0C42-4134-B10B-5F68CDC3A6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3AA702-0BCE-46DD-8C7D-964A12341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9F629-B59B-4C67-B6B6-5342201B3A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6401786-9902-43D1-B219-5BD98BFD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75607F-1BEE-4642-9035-6DCDFE84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Web-scraper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FCB9D2-7D69-4CA0-932A-B32DED24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7EE62A8F-8187-4A8F-8979-135368DC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97" y="762793"/>
            <a:ext cx="7960011" cy="4411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673C7E-9F42-4607-9F90-81D97CFDEF05}"/>
              </a:ext>
            </a:extLst>
          </p:cNvPr>
          <p:cNvSpPr/>
          <p:nvPr/>
        </p:nvSpPr>
        <p:spPr>
          <a:xfrm>
            <a:off x="8296275" y="1995488"/>
            <a:ext cx="876300" cy="577982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C56345-B89A-45D6-9A48-26449E818B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76425" y="322493"/>
            <a:ext cx="8940830" cy="1010842"/>
          </a:xfrm>
        </p:spPr>
        <p:txBody>
          <a:bodyPr>
            <a:normAutofit/>
          </a:bodyPr>
          <a:lstStyle/>
          <a:p>
            <a:r>
              <a:rPr lang="en-US" sz="1800" u="sng" dirty="0">
                <a:solidFill>
                  <a:srgbClr val="0070C0"/>
                </a:solidFill>
              </a:rPr>
              <a:t>https://contentzone.eurocontrol.int/aircraftperformance/details.aspx?ICAO=</a:t>
            </a:r>
            <a:r>
              <a:rPr lang="en-US" sz="2000" b="1" u="sng" dirty="0">
                <a:solidFill>
                  <a:srgbClr val="FF0000"/>
                </a:solidFill>
              </a:rPr>
              <a:t>A10</a:t>
            </a:r>
            <a:endParaRPr lang="en-US" sz="1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60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A113-954E-496A-AB2C-49DA6EFD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Scraping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A1DA5-C6E5-4F46-89D3-711B81167F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Loop through all index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9627A-52DC-4AE0-92DD-988CFA63C1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318" y="2557463"/>
            <a:ext cx="2707822" cy="514350"/>
          </a:xfrm>
        </p:spPr>
        <p:txBody>
          <a:bodyPr/>
          <a:lstStyle/>
          <a:p>
            <a:r>
              <a:rPr lang="en-US" dirty="0"/>
              <a:t>Store the UNIQUE identifier to loop through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599F4-5FD9-435C-A36A-DD0918B5F8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Collect Relevant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45DB22-0C42-4134-B10B-5F68CDC3A6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3AA702-0BCE-46DD-8C7D-964A12341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B9F629-B59B-4C67-B6B6-5342201B3A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6401786-9902-43D1-B219-5BD98BFD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AiCore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75607F-1BEE-4642-9035-6DCDFE846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Web-scraper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FCB9D2-7D69-4CA0-932A-B32DED24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73C7E-9F42-4607-9F90-81D97CFDEF05}"/>
              </a:ext>
            </a:extLst>
          </p:cNvPr>
          <p:cNvSpPr/>
          <p:nvPr/>
        </p:nvSpPr>
        <p:spPr>
          <a:xfrm>
            <a:off x="8296275" y="1995488"/>
            <a:ext cx="876300" cy="577982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B44CEB-DE57-4DED-AD8E-9A15F3B77A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14F2B0-ACE9-4D94-AC85-A1B9B5A2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20" y="407594"/>
            <a:ext cx="8236941" cy="4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703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2383</TotalTime>
  <Words>538</Words>
  <Application>Microsoft Office PowerPoint</Application>
  <PresentationFormat>Widescreen</PresentationFormat>
  <Paragraphs>134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Monoline</vt:lpstr>
      <vt:lpstr>Web-scraping Project</vt:lpstr>
      <vt:lpstr>Aircraft models</vt:lpstr>
      <vt:lpstr>The Data sources</vt:lpstr>
      <vt:lpstr>The Data sources</vt:lpstr>
      <vt:lpstr>The Data sources</vt:lpstr>
      <vt:lpstr>The Data sources</vt:lpstr>
      <vt:lpstr>The Scraping</vt:lpstr>
      <vt:lpstr>The Scraping</vt:lpstr>
      <vt:lpstr>The Scraping</vt:lpstr>
      <vt:lpstr>The Scraping</vt:lpstr>
      <vt:lpstr>The Data storage</vt:lpstr>
      <vt:lpstr>The Next STEPs</vt:lpstr>
      <vt:lpstr>The final STEP: Predicted Features</vt:lpstr>
      <vt:lpstr>THANK YOU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Web-scraping Project</dc:title>
  <dc:creator>Easha Habib</dc:creator>
  <cp:lastModifiedBy>Easha Habib</cp:lastModifiedBy>
  <cp:revision>2</cp:revision>
  <dcterms:created xsi:type="dcterms:W3CDTF">2021-08-04T19:28:40Z</dcterms:created>
  <dcterms:modified xsi:type="dcterms:W3CDTF">2021-08-06T11:12:00Z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